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84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21" r:id="rId15"/>
    <p:sldId id="422" r:id="rId16"/>
    <p:sldId id="415" r:id="rId17"/>
    <p:sldId id="416" r:id="rId18"/>
  </p:sldIdLst>
  <p:sldSz cx="12192000" cy="6858000"/>
  <p:notesSz cx="7103745" cy="10234295"/>
  <p:embeddedFontLst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le Lommel" initials="AL" lastIdx="0" clrIdx="0"/>
  <p:cmAuthor id="2" name="Rebecca Ray" initials="RR" lastIdx="0" clrIdx="1"/>
  <p:cmAuthor id="3" name="Jane Majkiewicz" initials="JM" lastIdx="0" clrIdx="2"/>
  <p:cmAuthor id="4" name="Otmane Khattou" initials="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299"/>
        <p:guide pos="39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黑体-简" panose="020000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黑体-简" panose="020000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黑体-简" panose="020000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黑体-简" panose="020000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黑体-简" panose="020000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黑体-简" panose="020000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黑体-简" panose="020000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黑体-简" panose="020000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黑体-简" panose="020000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989137"/>
            <a:ext cx="4775200" cy="12033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147219"/>
            <a:ext cx="4775200" cy="563562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3998119"/>
            <a:ext cx="4775197" cy="352425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0" i="0" cap="none" baseline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Insert Presenter</a:t>
            </a:r>
            <a:endParaRPr lang="en-US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293531"/>
            <a:ext cx="4775198" cy="352425"/>
          </a:xfrm>
        </p:spPr>
        <p:txBody>
          <a:bodyPr anchor="t">
            <a:noAutofit/>
          </a:bodyPr>
          <a:lstStyle>
            <a:lvl1pPr marL="0" indent="0" algn="l">
              <a:buNone/>
              <a:defRPr sz="1600" b="0" i="1" cap="none" baseline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Insert Presenter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6086641"/>
            <a:ext cx="4775199" cy="352425"/>
          </a:xfrm>
        </p:spPr>
        <p:txBody>
          <a:bodyPr anchor="t">
            <a:noAutofit/>
          </a:bodyPr>
          <a:lstStyle>
            <a:lvl1pPr marL="0" indent="0" algn="l">
              <a:buNone/>
              <a:defRPr sz="1400" b="0" i="1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Insert Copyright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-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257300"/>
            <a:ext cx="11353800" cy="4420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1968500"/>
            <a:ext cx="5257800" cy="2921000"/>
          </a:xfrm>
          <a:prstGeom prst="rect">
            <a:avLst/>
          </a:prstGeom>
          <a:solidFill>
            <a:srgbClr val="6075A7">
              <a:alpha val="90000"/>
            </a:srgbClr>
          </a:solidFill>
        </p:spPr>
        <p:txBody>
          <a:bodyPr lIns="274320" rIns="27432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text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黑体-简" panose="02000000000000000000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黑体-简" panose="020000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黑体-简" panose="02000000000000000000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frog-logo_light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784080" y="446405"/>
            <a:ext cx="1569720" cy="5111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黑体-简" panose="02000000000000000000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黑体-简" panose="020000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黑体-简" panose="020000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黑体-简" panose="020000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黑体-简" panose="020000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黑体-简" panose="020000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788284" y="4301021"/>
            <a:ext cx="4775199" cy="352425"/>
          </a:xfrm>
        </p:spPr>
        <p:txBody>
          <a:bodyPr/>
          <a:lstStyle/>
          <a:p>
            <a:r>
              <a:rPr lang="zh-CN" altLang="en-US" i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——属于社区的智能语言服务平台</a:t>
            </a:r>
            <a:endParaRPr lang="en-US" i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89716" y="3800475"/>
            <a:ext cx="2222500" cy="0"/>
          </a:xfrm>
          <a:prstGeom prst="line">
            <a:avLst/>
          </a:prstGeom>
          <a:ln w="12700"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/>
        </p:nvSpPr>
        <p:spPr>
          <a:xfrm>
            <a:off x="838200" y="3800235"/>
            <a:ext cx="5607756" cy="352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b="0" i="1" kern="1200" cap="none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i="0">
              <a:ea typeface="黑体-简" panose="02000000000000000000" charset="-122"/>
            </a:endParaRPr>
          </a:p>
        </p:txBody>
      </p:sp>
      <p:pic>
        <p:nvPicPr>
          <p:cNvPr id="2" name="图片 1" descr="WechatIMG15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620" y="2781935"/>
            <a:ext cx="4982845" cy="16217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10008" t="23665" r="206"/>
          <a:stretch>
            <a:fillRect/>
          </a:stretch>
        </p:blipFill>
        <p:spPr>
          <a:xfrm>
            <a:off x="241233" y="2355913"/>
            <a:ext cx="5663602" cy="25513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46" y="2315701"/>
            <a:ext cx="5831906" cy="25915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63311" y="5169069"/>
            <a:ext cx="4388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对新事物接受度高：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79%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的语言从业者愿意学习翻译相关辅助工具。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855" y="5169069"/>
            <a:ext cx="410184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远程办公是常态：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自由职业的方式已成为翻译行业的常态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92%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73140" y="2101850"/>
            <a:ext cx="0" cy="3576320"/>
          </a:xfrm>
          <a:prstGeom prst="line">
            <a:avLst/>
          </a:prstGeom>
          <a:ln w="15875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/>
          <p:cNvSpPr/>
          <p:nvPr/>
        </p:nvSpPr>
        <p:spPr>
          <a:xfrm>
            <a:off x="6912922" y="5283272"/>
            <a:ext cx="127771" cy="110147"/>
          </a:xfrm>
          <a:prstGeom prst="triangle">
            <a:avLst/>
          </a:prstGeom>
          <a:solidFill>
            <a:srgbClr val="287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545969" y="5283272"/>
            <a:ext cx="127771" cy="110147"/>
          </a:xfrm>
          <a:prstGeom prst="triangle">
            <a:avLst/>
          </a:prstGeom>
          <a:solidFill>
            <a:srgbClr val="287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/>
        </p:nvSpPr>
        <p:spPr>
          <a:xfrm>
            <a:off x="0" y="0"/>
            <a:ext cx="3994785" cy="645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compatLnSpc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Aft>
                <a:spcPts val="1200"/>
              </a:spcAft>
            </a:pPr>
            <a:r>
              <a:rPr 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语言服务从业者现状</a:t>
            </a:r>
            <a:endParaRPr lang="en-US" sz="28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p:transition advTm="8132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1"/>
          <p:cNvSpPr>
            <a:spLocks noGrp="1"/>
          </p:cNvSpPr>
          <p:nvPr/>
        </p:nvSpPr>
        <p:spPr>
          <a:xfrm>
            <a:off x="0" y="0"/>
            <a:ext cx="3408680" cy="7683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forceAA="0" compatLnSpc="1">
            <a:noAutofit/>
          </a:bodyPr>
          <a:p>
            <a:pPr lvl="0" algn="l">
              <a:lnSpc>
                <a:spcPct val="90000"/>
              </a:lnSpc>
              <a:spcAft>
                <a:spcPts val="1200"/>
              </a:spcAft>
            </a:pPr>
            <a:r>
              <a:rPr 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语言服务行业痛点</a:t>
            </a:r>
            <a:endParaRPr lang="en-US" sz="28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8400" y="5417185"/>
            <a:ext cx="39643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行业需要破局，无</a:t>
            </a:r>
            <a:r>
              <a:rPr lang="en-US" altLang="zh-CN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25</a:t>
            </a:r>
            <a:r>
              <a:rPr lang="zh-CN" altLang="en-US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亿欧元以上企业</a:t>
            </a:r>
            <a:endParaRPr lang="en-US" altLang="zh-CN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4600" y="631190"/>
            <a:ext cx="2940050" cy="1783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685" y="1002665"/>
            <a:ext cx="2563495" cy="1411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13305" y="2524760"/>
            <a:ext cx="2040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中心化成本高昂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75" y="3626485"/>
            <a:ext cx="2374900" cy="165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930" y="3195955"/>
            <a:ext cx="1461770" cy="2082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324600" y="2520315"/>
            <a:ext cx="3362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缺乏自研技术，紧急任务是老大难问题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51685" y="5278755"/>
            <a:ext cx="26771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无资质小作坊多占行业</a:t>
            </a:r>
            <a:r>
              <a:rPr lang="en-US" altLang="zh-CN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82.1%</a:t>
            </a:r>
            <a:endParaRPr lang="zh-CN" altLang="en-US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+mn-ea"/>
            </a:endParaRPr>
          </a:p>
        </p:txBody>
      </p:sp>
    </p:spTree>
  </p:cSld>
  <p:clrMapOvr>
    <a:masterClrMapping/>
  </p:clrMapOvr>
  <p:transition advTm="45582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>
          <a:xfrm>
            <a:off x="0" y="0"/>
            <a:ext cx="4137660" cy="6362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compatLnSpc="1">
            <a:noAutofit/>
          </a:bodyPr>
          <a:p>
            <a:pPr lvl="0" algn="l">
              <a:lnSpc>
                <a:spcPct val="90000"/>
              </a:lnSpc>
              <a:spcAft>
                <a:spcPts val="1200"/>
              </a:spcAft>
            </a:pPr>
            <a:r>
              <a:rPr 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语言服务从业者痛点</a:t>
            </a:r>
            <a:endParaRPr lang="en-US" sz="28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1675130"/>
            <a:ext cx="7039610" cy="29864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48600" y="1675130"/>
            <a:ext cx="264922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1. </a:t>
            </a:r>
            <a:r>
              <a:rPr lang="zh-CN" altLang="en-US" b="1">
                <a:latin typeface="Heiti SC Medium" panose="02000000000000000000" charset="-122"/>
                <a:ea typeface="Heiti SC Medium" panose="02000000000000000000" charset="-122"/>
                <a:cs typeface="Heiti SC Light" panose="02000000000000000000" charset="-122"/>
                <a:sym typeface="+mn-ea"/>
              </a:rPr>
              <a:t>个体无法接大单</a:t>
            </a:r>
            <a:r>
              <a:rPr lang="zh-CN" altLang="en-US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，加入组织会有中介费，</a:t>
            </a:r>
            <a:r>
              <a:rPr lang="en-US" altLang="zh-CN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46%</a:t>
            </a:r>
            <a:r>
              <a:rPr lang="zh-CN" altLang="en-US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表示小单对收益影响严重</a:t>
            </a:r>
            <a:endParaRPr lang="zh-CN" altLang="en-US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+mn-ea"/>
            </a:endParaRPr>
          </a:p>
          <a:p>
            <a:endParaRPr lang="zh-CN" altLang="en-US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  <a:sym typeface="+mn-ea"/>
            </a:endParaRPr>
          </a:p>
          <a:p>
            <a:r>
              <a:rPr lang="en-US" altLang="zh-CN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2.</a:t>
            </a:r>
            <a:r>
              <a:rPr lang="en-US" altLang="zh-CN" b="1"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+mn-ea"/>
              </a:rPr>
              <a:t> </a:t>
            </a:r>
            <a:r>
              <a:rPr lang="zh-CN" altLang="en-US" b="1">
                <a:latin typeface="Heiti SC Medium" panose="02000000000000000000" charset="-122"/>
                <a:ea typeface="Heiti SC Medium" panose="02000000000000000000" charset="-122"/>
                <a:cs typeface="Heiti SC Medium" panose="02000000000000000000" charset="-122"/>
                <a:sym typeface="+mn-ea"/>
              </a:rPr>
              <a:t>缺少辅助工具</a:t>
            </a:r>
            <a:r>
              <a:rPr lang="zh-CN" altLang="en-US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，</a:t>
            </a:r>
            <a:r>
              <a:rPr lang="en-US" altLang="zh-CN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40%</a:t>
            </a:r>
            <a:r>
              <a:rPr lang="zh-CN" altLang="en-US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人表示翻译任务时间短</a:t>
            </a:r>
            <a:endParaRPr lang="zh-CN" altLang="en-US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endParaRPr lang="zh-CN" altLang="en-US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r>
              <a:rPr lang="en-US" altLang="zh-CN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3. </a:t>
            </a:r>
            <a:r>
              <a:rPr lang="zh-CN" altLang="en-US" b="1">
                <a:latin typeface="Heiti SC Medium" panose="02000000000000000000" charset="-122"/>
                <a:ea typeface="Heiti SC Medium" panose="02000000000000000000" charset="-122"/>
                <a:cs typeface="Heiti SC Light" panose="02000000000000000000" charset="-122"/>
                <a:sym typeface="+mn-ea"/>
              </a:rPr>
              <a:t>缺少交付标准</a:t>
            </a:r>
            <a:r>
              <a:rPr lang="zh-CN" altLang="en-US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，</a:t>
            </a:r>
            <a:r>
              <a:rPr lang="en-US" altLang="zh-CN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26%</a:t>
            </a:r>
            <a:r>
              <a:rPr lang="zh-CN" altLang="en-US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  <a:sym typeface="+mn-ea"/>
              </a:rPr>
              <a:t>人表示的语言服务真实需求超过最初的约定</a:t>
            </a:r>
            <a:endParaRPr lang="zh-CN" altLang="en-US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endParaRPr lang="zh-CN" altLang="en-US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01825" y="4814570"/>
            <a:ext cx="41376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1200">
                <a:latin typeface="Arial" panose="020B0604020202090204"/>
                <a:ea typeface="MS PGothic" charset="0"/>
                <a:sym typeface="+mn-ea"/>
              </a:rPr>
              <a:t>The Viability of the Freelance Linguist Profession</a:t>
            </a:r>
            <a:endParaRPr lang="en-US" altLang="en-US" sz="1200"/>
          </a:p>
        </p:txBody>
      </p:sp>
    </p:spTree>
  </p:cSld>
  <p:clrMapOvr>
    <a:masterClrMapping/>
  </p:clrMapOvr>
  <p:transition advTm="473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507490" y="1996440"/>
            <a:ext cx="880935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1.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数据透明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   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解决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优化语言服务行业恶意低价竞标，网络钓鱼等问题，搭建双方信任桥梁。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2.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去中心化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全球业务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&amp;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远程办公的最佳方式。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3.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共创共治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charset="-122"/>
              <a:ea typeface="微软雅黑" charset="-122"/>
              <a:sym typeface="+mn-ea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     Web 3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为多人协作提供一个绝佳环境共同打造行业标准。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-122"/>
              <a:ea typeface="微软雅黑" charset="-122"/>
            </a:endParaRPr>
          </a:p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4. 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高效结算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charset="-122"/>
              <a:ea typeface="微软雅黑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  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-122"/>
                <a:ea typeface="微软雅黑" charset="-122"/>
                <a:sym typeface="+mn-ea"/>
              </a:rPr>
              <a:t>全球人员结算，区块链是最适合的技术。</a:t>
            </a:r>
            <a:endParaRPr lang="en-US" altLang="zh-CN">
              <a:ea typeface="黑体-简" panose="02000000000000000000" charset="-122"/>
            </a:endParaRPr>
          </a:p>
        </p:txBody>
      </p:sp>
      <p:sp>
        <p:nvSpPr>
          <p:cNvPr id="5" name="Title 4"/>
          <p:cNvSpPr>
            <a:spLocks noGrp="1"/>
          </p:cNvSpPr>
          <p:nvPr/>
        </p:nvSpPr>
        <p:spPr>
          <a:xfrm>
            <a:off x="0" y="0"/>
            <a:ext cx="5847080" cy="7232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compatLnSpc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Aft>
                <a:spcPts val="1200"/>
              </a:spcAft>
            </a:pPr>
            <a:r>
              <a:rPr lang="en-US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为什么</a:t>
            </a:r>
            <a:r>
              <a:rPr lang="zh-CN" altLang="en-US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语言服务行业需要</a:t>
            </a:r>
            <a:r>
              <a:rPr lang="en-US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Web3？</a:t>
            </a:r>
            <a:endParaRPr lang="en-US" sz="2800">
              <a:solidFill>
                <a:schemeClr val="lt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p:transition advTm="36352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/>
        </p:nvSpPr>
        <p:spPr>
          <a:xfrm>
            <a:off x="0" y="0"/>
            <a:ext cx="3783965" cy="7340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90000"/>
              </a:lnSpc>
              <a:spcAft>
                <a:spcPts val="1200"/>
              </a:spcAft>
            </a:pP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为什么现在才做？</a:t>
            </a:r>
            <a:endParaRPr lang="zh-CN" altLang="en-US" sz="28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1356394" y="4933891"/>
            <a:ext cx="943802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2"/>
            </p:custDataLst>
          </p:nvPr>
        </p:nvCxnSpPr>
        <p:spPr>
          <a:xfrm flipV="1">
            <a:off x="3135788" y="4057208"/>
            <a:ext cx="0" cy="876684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>
            <p:custDataLst>
              <p:tags r:id="rId3"/>
            </p:custDataLst>
          </p:nvPr>
        </p:nvSpPr>
        <p:spPr>
          <a:xfrm>
            <a:off x="1996457" y="2618904"/>
            <a:ext cx="2212561" cy="14383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b="1" spc="150">
                <a:ea typeface="黑体" charset="0"/>
                <a:cs typeface="+mn-lt"/>
                <a:sym typeface="Arial" panose="020B0604020202090204" pitchFamily="34" charset="0"/>
              </a:rPr>
              <a:t>Hackthorne competition bounty</a:t>
            </a:r>
            <a:endParaRPr lang="en-US" altLang="zh-CN" b="1" spc="150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cxnSp>
        <p:nvCxnSpPr>
          <p:cNvPr id="2" name="直接箭头连接符 1"/>
          <p:cNvCxnSpPr/>
          <p:nvPr>
            <p:custDataLst>
              <p:tags r:id="rId4"/>
            </p:custDataLst>
          </p:nvPr>
        </p:nvCxnSpPr>
        <p:spPr>
          <a:xfrm flipV="1">
            <a:off x="6075409" y="4057208"/>
            <a:ext cx="0" cy="876684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>
            <p:custDataLst>
              <p:tags r:id="rId5"/>
            </p:custDataLst>
          </p:nvPr>
        </p:nvSpPr>
        <p:spPr>
          <a:xfrm>
            <a:off x="5019912" y="2570538"/>
            <a:ext cx="2212561" cy="14383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zh-CN" altLang="en-US" b="1" spc="150">
                <a:ea typeface="黑体" charset="0"/>
                <a:cs typeface="+mn-lt"/>
                <a:sym typeface="Arial" panose="020B0604020202090204" pitchFamily="34" charset="0"/>
              </a:rPr>
              <a:t>The crypto </a:t>
            </a:r>
            <a:r>
              <a:rPr lang="en-US" altLang="zh-CN" b="1" spc="150">
                <a:ea typeface="黑体" charset="0"/>
                <a:cs typeface="+mn-lt"/>
                <a:sym typeface="Arial" panose="020B0604020202090204" pitchFamily="34" charset="0"/>
              </a:rPr>
              <a:t>I</a:t>
            </a:r>
            <a:r>
              <a:rPr lang="zh-CN" altLang="en-US" b="1" spc="150">
                <a:ea typeface="黑体" charset="0"/>
                <a:cs typeface="+mn-lt"/>
                <a:sym typeface="Arial" panose="020B0604020202090204" pitchFamily="34" charset="0"/>
              </a:rPr>
              <a:t>ndustry is booming</a:t>
            </a:r>
            <a:endParaRPr lang="zh-CN" altLang="en-US" b="1" spc="150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cxnSp>
        <p:nvCxnSpPr>
          <p:cNvPr id="3" name="直接箭头连接符 2"/>
          <p:cNvCxnSpPr/>
          <p:nvPr>
            <p:custDataLst>
              <p:tags r:id="rId6"/>
            </p:custDataLst>
          </p:nvPr>
        </p:nvCxnSpPr>
        <p:spPr>
          <a:xfrm flipV="1">
            <a:off x="9015031" y="4057208"/>
            <a:ext cx="0" cy="876684"/>
          </a:xfrm>
          <a:prstGeom prst="straightConnector1">
            <a:avLst/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7908751" y="2618904"/>
            <a:ext cx="2212561" cy="14383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b="1" spc="15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Global business trend </a:t>
            </a:r>
            <a:endParaRPr lang="en-US" altLang="zh-CN" b="1" spc="150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4" name="椭圆 43"/>
          <p:cNvSpPr/>
          <p:nvPr>
            <p:custDataLst>
              <p:tags r:id="rId8"/>
            </p:custDataLst>
          </p:nvPr>
        </p:nvSpPr>
        <p:spPr>
          <a:xfrm flipH="1">
            <a:off x="2941620" y="4301380"/>
            <a:ext cx="388341" cy="38834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0000" lnSpcReduction="20000"/>
          </a:bodyPr>
          <a:p>
            <a:pPr algn="ctr">
              <a:lnSpc>
                <a:spcPct val="140000"/>
              </a:lnSpc>
            </a:pPr>
            <a:r>
              <a:rPr lang="en-US" altLang="zh-CN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A</a:t>
            </a:r>
            <a:endParaRPr lang="zh-CN" altLang="en-US" dirty="0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45" name="椭圆 44"/>
          <p:cNvSpPr/>
          <p:nvPr>
            <p:custDataLst>
              <p:tags r:id="rId9"/>
            </p:custDataLst>
          </p:nvPr>
        </p:nvSpPr>
        <p:spPr>
          <a:xfrm flipH="1">
            <a:off x="5881241" y="4301380"/>
            <a:ext cx="388341" cy="38834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0000" lnSpcReduction="20000"/>
          </a:bodyPr>
          <a:p>
            <a:pPr algn="ctr">
              <a:lnSpc>
                <a:spcPct val="140000"/>
              </a:lnSpc>
            </a:pPr>
            <a:r>
              <a:rPr lang="en-US" altLang="zh-CN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B</a:t>
            </a:r>
            <a:endParaRPr lang="zh-CN" altLang="en-US" dirty="0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10"/>
            </p:custDataLst>
          </p:nvPr>
        </p:nvSpPr>
        <p:spPr>
          <a:xfrm flipH="1">
            <a:off x="8820862" y="4301380"/>
            <a:ext cx="388341" cy="38834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0000" lnSpcReduction="20000"/>
          </a:bodyPr>
          <a:p>
            <a:pPr algn="ctr">
              <a:lnSpc>
                <a:spcPct val="140000"/>
              </a:lnSpc>
            </a:pPr>
            <a:r>
              <a:rPr lang="en-US" altLang="zh-CN" dirty="0">
                <a:solidFill>
                  <a:sysClr val="window" lastClr="FFFFFF"/>
                </a:solidFill>
                <a:latin typeface="Arial" panose="020B0604020202090204" pitchFamily="34" charset="0"/>
                <a:ea typeface="微软雅黑" charset="-122"/>
                <a:sym typeface="Arial" panose="020B0604020202090204" pitchFamily="34" charset="0"/>
              </a:rPr>
              <a:t>C</a:t>
            </a:r>
            <a:endParaRPr lang="zh-CN" altLang="en-US" dirty="0">
              <a:solidFill>
                <a:sysClr val="window" lastClr="FFFFFF"/>
              </a:solidFill>
              <a:latin typeface="Arial" panose="020B0604020202090204" pitchFamily="34" charset="0"/>
              <a:ea typeface="微软雅黑" charset="-122"/>
              <a:sym typeface="Arial" panose="020B0604020202090204" pitchFamily="34" charset="0"/>
            </a:endParaRPr>
          </a:p>
        </p:txBody>
      </p:sp>
    </p:spTree>
  </p:cSld>
  <p:clrMapOvr>
    <a:masterClrMapping/>
  </p:clrMapOvr>
  <p:transition advTm="1672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Horizon Workroom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6696" y="2272309"/>
            <a:ext cx="5028368" cy="282987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70455" y="38017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ea typeface="黑体-简" panose="02000000000000000000" charset="-122"/>
                <a:sym typeface="+mn-ea"/>
              </a:rPr>
              <a:t>口译现状</a:t>
            </a:r>
            <a:endParaRPr lang="zh-CN" altLang="en-US">
              <a:ea typeface="黑体-简" panose="020000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11457" y="5490565"/>
            <a:ext cx="20233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200" dirty="0" err="1">
                <a:solidFill>
                  <a:schemeClr val="bg2">
                    <a:lumMod val="50000"/>
                  </a:schemeClr>
                </a:solidFill>
                <a:ea typeface="黑体-简" panose="02000000000000000000" charset="-122"/>
                <a:sym typeface="+mn-ea"/>
              </a:rPr>
              <a:t>Amphi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ea typeface="黑体-简" panose="02000000000000000000" charset="-122"/>
                <a:sym typeface="+mn-ea"/>
              </a:rPr>
              <a:t> 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ea typeface="黑体-简" panose="02000000000000000000" charset="-122"/>
                <a:sym typeface="+mn-ea"/>
              </a:rPr>
              <a:t>元宇宙口译场景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ea typeface="黑体-简" panose="02000000000000000000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36" y="2082543"/>
            <a:ext cx="4808868" cy="3019644"/>
          </a:xfrm>
          <a:prstGeom prst="rect">
            <a:avLst/>
          </a:prstGeom>
        </p:spPr>
      </p:pic>
      <p:cxnSp>
        <p:nvCxnSpPr>
          <p:cNvPr id="9" name="直接箭头连接符 8"/>
          <p:cNvCxnSpPr>
            <a:endCxn id="7" idx="1"/>
          </p:cNvCxnSpPr>
          <p:nvPr/>
        </p:nvCxnSpPr>
        <p:spPr>
          <a:xfrm flipV="1">
            <a:off x="5532699" y="3687248"/>
            <a:ext cx="1053997" cy="12913"/>
          </a:xfrm>
          <a:prstGeom prst="straightConnector1">
            <a:avLst/>
          </a:prstGeom>
          <a:ln w="142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等腰三角形 11"/>
          <p:cNvSpPr/>
          <p:nvPr/>
        </p:nvSpPr>
        <p:spPr>
          <a:xfrm>
            <a:off x="8583686" y="5573992"/>
            <a:ext cx="127771" cy="110147"/>
          </a:xfrm>
          <a:prstGeom prst="triangle">
            <a:avLst/>
          </a:prstGeom>
          <a:solidFill>
            <a:srgbClr val="287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246862" y="5490565"/>
            <a:ext cx="202331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ea typeface="黑体-简" panose="02000000000000000000" charset="-122"/>
                <a:sym typeface="+mn-ea"/>
              </a:rPr>
              <a:t>现实口译场景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ea typeface="黑体-简" panose="02000000000000000000" charset="-122"/>
              <a:sym typeface="+mn-ea"/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2119091" y="5573992"/>
            <a:ext cx="127771" cy="110147"/>
          </a:xfrm>
          <a:prstGeom prst="triangle">
            <a:avLst/>
          </a:prstGeom>
          <a:solidFill>
            <a:srgbClr val="287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/>
        </p:nvSpPr>
        <p:spPr>
          <a:xfrm>
            <a:off x="0" y="0"/>
            <a:ext cx="4168775" cy="7340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compatLnSpc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lt1"/>
                </a:solidFill>
                <a:latin typeface="+mj-lt"/>
                <a:ea typeface="黑体-简" panose="02000000000000000000" charset="-122"/>
                <a:cs typeface="+mj-cs"/>
              </a:defRPr>
            </a:lvl1pPr>
          </a:lstStyle>
          <a:p>
            <a:pPr lvl="0" algn="l">
              <a:spcAft>
                <a:spcPts val="1200"/>
              </a:spcAft>
            </a:pPr>
            <a:r>
              <a:rPr lang="en-US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Amphi实践场景描述</a:t>
            </a:r>
            <a:endParaRPr lang="en-US" sz="2800">
              <a:solidFill>
                <a:schemeClr val="lt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p:transition advTm="7694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/>
        </p:nvSpPr>
        <p:spPr>
          <a:xfrm>
            <a:off x="0" y="0"/>
            <a:ext cx="5459730" cy="7340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compatLnSpc="1">
            <a:noAutofit/>
          </a:bodyPr>
          <a:lstStyle/>
          <a:p>
            <a:pPr lvl="0" algn="l">
              <a:lnSpc>
                <a:spcPct val="90000"/>
              </a:lnSpc>
              <a:spcAft>
                <a:spcPts val="1200"/>
              </a:spcAft>
            </a:pPr>
            <a:r>
              <a:rPr 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Amphi实践场景描述</a:t>
            </a:r>
            <a:endParaRPr lang="en-US" sz="28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714500" y="1883410"/>
          <a:ext cx="8585200" cy="409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300"/>
                <a:gridCol w="2146300"/>
                <a:gridCol w="2146300"/>
                <a:gridCol w="2146300"/>
              </a:tblGrid>
              <a:tr h="556895"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维度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面谈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视频会议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元宇宙会议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</a:tr>
              <a:tr h="579755"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跨时空展示能力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中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低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高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</a:tr>
              <a:tr h="579755"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注意力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高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低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中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</a:tr>
              <a:tr h="579755"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沟通成本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低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高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中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</a:tr>
              <a:tr h="579755"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理解成本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低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高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中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</a:tr>
              <a:tr h="579755"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开展效率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低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高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40000"/>
                        </a:lnSpc>
                        <a:buNone/>
                      </a:pPr>
                      <a:r>
                        <a:rPr lang="zh-CN" altLang="en-US">
                          <a:ea typeface="黑体-简" panose="02000000000000000000" charset="-122"/>
                        </a:rPr>
                        <a:t>高</a:t>
                      </a:r>
                      <a:endParaRPr lang="zh-CN" altLang="en-US">
                        <a:ea typeface="黑体-简" panose="02000000000000000000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advTm="93587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1"/>
          <p:cNvSpPr/>
          <p:nvPr/>
        </p:nvSpPr>
        <p:spPr>
          <a:xfrm>
            <a:off x="809625" y="1634490"/>
            <a:ext cx="3622040" cy="33788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274320" tIns="45720" rIns="27432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黑体-简" panose="02000000000000000000" charset="-122"/>
                <a:cs typeface="+mj-cs"/>
              </a:defRPr>
            </a:lvl1pPr>
          </a:lstStyle>
          <a:p>
            <a:pPr algn="l"/>
            <a:r>
              <a:rPr lang="zh-CN" altLang="en-US" sz="18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What is Amphi？</a:t>
            </a:r>
            <a:br>
              <a:rPr lang="zh-CN" altLang="en-US" sz="1800">
                <a:solidFill>
                  <a:schemeClr val="tx1"/>
                </a:solidFill>
              </a:rPr>
            </a:br>
            <a:br>
              <a:rPr lang="en-US" altLang="zh-CN" sz="1800">
                <a:solidFill>
                  <a:schemeClr val="tx1"/>
                </a:solidFill>
              </a:rPr>
            </a:br>
            <a:r>
              <a:rPr lang="en-US" altLang="zh-CN" sz="1800">
                <a:solidFill>
                  <a:schemeClr val="tx1"/>
                </a:solidFill>
              </a:rPr>
              <a:t>Amphi </a:t>
            </a:r>
            <a:r>
              <a:rPr lang="zh-CN" altLang="en-US" sz="18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是一个社区治理的智能语言服务+内容生产平台，平台提供全球本地化服务，以及打造翻译领域</a:t>
            </a:r>
            <a:r>
              <a:rPr lang="en-US" altLang="zh-CN" sz="18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NFT</a:t>
            </a:r>
            <a:r>
              <a:rPr lang="zh-CN" altLang="en-US" sz="18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的平台等；旨在搭建一个可信、高效、共赢的生态。</a:t>
            </a:r>
            <a:endParaRPr lang="zh-CN" altLang="en-US" sz="18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835" y="1554480"/>
            <a:ext cx="2272665" cy="15303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41010" y="3244850"/>
            <a:ext cx="214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黑体-简" panose="02000000000000000000" charset="-122"/>
              </a:rPr>
              <a:t>全球当地跑腿服务</a:t>
            </a:r>
            <a:endParaRPr lang="zh-CN" altLang="en-US">
              <a:ea typeface="黑体-简" panose="02000000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495" y="1482725"/>
            <a:ext cx="1754505" cy="16021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008745" y="3244850"/>
            <a:ext cx="2072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黑体-简" panose="02000000000000000000" charset="-122"/>
                <a:sym typeface="+mn-ea"/>
              </a:rPr>
              <a:t>解决翻译紧急需求</a:t>
            </a:r>
            <a:endParaRPr lang="zh-CN" altLang="en-US">
              <a:ea typeface="黑体-简" panose="02000000000000000000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30" y="4189730"/>
            <a:ext cx="2769235" cy="1407160"/>
          </a:xfrm>
          <a:prstGeom prst="rect">
            <a:avLst/>
          </a:prstGeom>
        </p:spPr>
      </p:pic>
      <p:pic>
        <p:nvPicPr>
          <p:cNvPr id="19" name="图片 18" descr="icon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435" y="3842385"/>
            <a:ext cx="1754505" cy="175450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168900" y="5743575"/>
            <a:ext cx="2887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ea typeface="黑体-简" panose="02000000000000000000" charset="-122"/>
                <a:sym typeface="+mn-ea"/>
              </a:rPr>
              <a:t> </a:t>
            </a:r>
            <a:r>
              <a:rPr lang="zh-CN" altLang="en-US">
                <a:ea typeface="黑体-简" panose="02000000000000000000" charset="-122"/>
                <a:sym typeface="+mn-ea"/>
              </a:rPr>
              <a:t>打造翻译领域</a:t>
            </a:r>
            <a:r>
              <a:rPr lang="en-US" altLang="zh-CN">
                <a:ea typeface="黑体-简" panose="02000000000000000000" charset="-122"/>
                <a:sym typeface="+mn-ea"/>
              </a:rPr>
              <a:t>NFT</a:t>
            </a:r>
            <a:r>
              <a:rPr lang="zh-CN" altLang="en-US">
                <a:ea typeface="黑体-简" panose="02000000000000000000" charset="-122"/>
                <a:sym typeface="+mn-ea"/>
              </a:rPr>
              <a:t>的平台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788400" y="5743575"/>
            <a:ext cx="321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黑体-简" panose="02000000000000000000" charset="-122"/>
                <a:sym typeface="+mn-ea"/>
              </a:rPr>
              <a:t>搭建供需双方信任的桥梁</a:t>
            </a:r>
            <a:endParaRPr lang="zh-CN" altLang="en-US">
              <a:ea typeface="黑体-简" panose="02000000000000000000" charset="-122"/>
              <a:sym typeface="+mn-ea"/>
            </a:endParaRPr>
          </a:p>
        </p:txBody>
      </p:sp>
      <p:sp>
        <p:nvSpPr>
          <p:cNvPr id="2" name="Title 1"/>
          <p:cNvSpPr>
            <a:spLocks noGrp="1"/>
          </p:cNvSpPr>
          <p:nvPr/>
        </p:nvSpPr>
        <p:spPr>
          <a:xfrm>
            <a:off x="0" y="0"/>
            <a:ext cx="3408680" cy="6426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compatLnSpc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Aft>
                <a:spcPts val="1200"/>
              </a:spcAft>
            </a:pPr>
            <a:r>
              <a:rPr lang="en-US" altLang="zh-CN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Amphi </a:t>
            </a:r>
            <a:r>
              <a:rPr lang="zh-CN" altLang="en-US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是什么？</a:t>
            </a:r>
            <a:endParaRPr lang="zh-CN" altLang="en-US" sz="2800">
              <a:solidFill>
                <a:schemeClr val="lt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  <p:transition advTm="48845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611671204329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0710" y="1057910"/>
            <a:ext cx="3201035" cy="18008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66365" y="3244850"/>
            <a:ext cx="189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智能术语数据库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23760" y="3244850"/>
            <a:ext cx="2012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智能拆分任务工具</a:t>
            </a:r>
            <a:endParaRPr lang="zh-CN" altLang="en-US">
              <a:sym typeface="+mn-ea"/>
            </a:endParaRPr>
          </a:p>
        </p:txBody>
      </p:sp>
      <p:pic>
        <p:nvPicPr>
          <p:cNvPr id="6" name="图片 5" descr="1621671204335_.pic_h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25" y="1057910"/>
            <a:ext cx="3200400" cy="1800860"/>
          </a:xfrm>
          <a:prstGeom prst="rect">
            <a:avLst/>
          </a:prstGeom>
        </p:spPr>
      </p:pic>
      <p:pic>
        <p:nvPicPr>
          <p:cNvPr id="7" name="图片 6" descr="1591671204324_.pic_h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10" y="3940175"/>
            <a:ext cx="3180080" cy="1789430"/>
          </a:xfrm>
          <a:prstGeom prst="rect">
            <a:avLst/>
          </a:prstGeom>
        </p:spPr>
      </p:pic>
      <p:pic>
        <p:nvPicPr>
          <p:cNvPr id="8" name="图片 7" descr="1601671204326_.pic_h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25" y="3928110"/>
            <a:ext cx="3202305" cy="18014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66365" y="5821045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价格透明数据互信</a:t>
            </a:r>
            <a:endParaRPr lang="zh-CN" altLang="en-US"/>
          </a:p>
        </p:txBody>
      </p:sp>
      <p:sp>
        <p:nvSpPr>
          <p:cNvPr id="15" name="Title 1"/>
          <p:cNvSpPr>
            <a:spLocks noGrp="1"/>
          </p:cNvSpPr>
          <p:nvPr/>
        </p:nvSpPr>
        <p:spPr>
          <a:xfrm>
            <a:off x="0" y="0"/>
            <a:ext cx="3408680" cy="6426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compatLnSpc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Aft>
                <a:spcPts val="1200"/>
              </a:spcAft>
            </a:pPr>
            <a:r>
              <a:rPr lang="en-US" altLang="zh-CN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Amphi </a:t>
            </a:r>
            <a:r>
              <a:rPr lang="zh-CN" altLang="en-US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做什么？</a:t>
            </a:r>
            <a:endParaRPr lang="zh-CN" altLang="en-US" sz="2800">
              <a:solidFill>
                <a:schemeClr val="lt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53300" y="582104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共同打造行业新标</a:t>
            </a:r>
            <a:endParaRPr lang="zh-CN" altLang="en-US"/>
          </a:p>
        </p:txBody>
      </p:sp>
    </p:spTree>
  </p:cSld>
  <p:clrMapOvr>
    <a:masterClrMapping/>
  </p:clrMapOvr>
  <p:transition advTm="36565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0595" y="993775"/>
            <a:ext cx="5581015" cy="5217160"/>
          </a:xfrm>
          <a:prstGeom prst="rect">
            <a:avLst/>
          </a:prstGeom>
        </p:spPr>
      </p:pic>
      <p:pic>
        <p:nvPicPr>
          <p:cNvPr id="4" name="图片 3" descr="1431670656273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15" y="2355850"/>
            <a:ext cx="1193165" cy="1193165"/>
          </a:xfrm>
          <a:prstGeom prst="rect">
            <a:avLst/>
          </a:prstGeom>
        </p:spPr>
      </p:pic>
      <p:pic>
        <p:nvPicPr>
          <p:cNvPr id="5" name="图片 4" descr="1491670656783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515" y="3549015"/>
            <a:ext cx="1192530" cy="1192530"/>
          </a:xfrm>
          <a:prstGeom prst="rect">
            <a:avLst/>
          </a:prstGeom>
        </p:spPr>
      </p:pic>
      <p:pic>
        <p:nvPicPr>
          <p:cNvPr id="6" name="图片 5" descr="1391670655140_.p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410" y="2355850"/>
            <a:ext cx="1193165" cy="1193165"/>
          </a:xfrm>
          <a:prstGeom prst="rect">
            <a:avLst/>
          </a:prstGeom>
        </p:spPr>
      </p:pic>
      <p:pic>
        <p:nvPicPr>
          <p:cNvPr id="7" name="图片 6" descr="1381670655140_.pic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045" y="3549015"/>
            <a:ext cx="1192530" cy="119253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0" y="0"/>
            <a:ext cx="3408680" cy="6426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compatLnSpc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Aft>
                <a:spcPts val="1200"/>
              </a:spcAft>
            </a:pPr>
            <a:r>
              <a:rPr lang="en-US" altLang="zh-CN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Amphi </a:t>
            </a:r>
            <a:r>
              <a:rPr lang="zh-CN" altLang="en-US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商业模式</a:t>
            </a:r>
            <a:endParaRPr lang="zh-CN" altLang="en-US" sz="2800">
              <a:solidFill>
                <a:schemeClr val="lt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07515" y="1823085"/>
            <a:ext cx="225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Amphi </a:t>
            </a:r>
            <a:r>
              <a:rPr lang="zh-CN" altLang="en-US"/>
              <a:t>入场券 </a:t>
            </a:r>
            <a:r>
              <a:rPr lang="en-US" altLang="zh-CN"/>
              <a:t>NFT</a:t>
            </a:r>
            <a:endParaRPr lang="en-US" altLang="zh-CN"/>
          </a:p>
        </p:txBody>
      </p:sp>
    </p:spTree>
  </p:cSld>
  <p:clrMapOvr>
    <a:masterClrMapping/>
  </p:clrMapOvr>
  <p:transition advTm="56706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0030" y="1116965"/>
            <a:ext cx="6866255" cy="574103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0" y="0"/>
            <a:ext cx="3408680" cy="6426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compatLnSpc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Aft>
                <a:spcPts val="1200"/>
              </a:spcAft>
            </a:pPr>
            <a:r>
              <a:rPr lang="en-US" altLang="zh-CN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Amphi </a:t>
            </a:r>
            <a:r>
              <a:rPr lang="zh-CN" altLang="en-US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技术框架</a:t>
            </a:r>
            <a:endParaRPr lang="zh-CN" altLang="en-US" sz="2800">
              <a:solidFill>
                <a:schemeClr val="lt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 advTm="73308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878205"/>
            <a:ext cx="9842500" cy="5979795"/>
          </a:xfrm>
          <a:prstGeom prst="rect">
            <a:avLst/>
          </a:prstGeom>
        </p:spPr>
      </p:pic>
    </p:spTree>
  </p:cSld>
  <p:clrMapOvr>
    <a:masterClrMapping/>
  </p:clrMapOvr>
  <p:transition advTm="22645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Freeform 9"/>
          <p:cNvSpPr/>
          <p:nvPr>
            <p:custDataLst>
              <p:tags r:id="rId1"/>
            </p:custDataLst>
          </p:nvPr>
        </p:nvSpPr>
        <p:spPr bwMode="auto">
          <a:xfrm>
            <a:off x="3647307" y="3013391"/>
            <a:ext cx="1818169" cy="2647508"/>
          </a:xfrm>
          <a:custGeom>
            <a:avLst/>
            <a:gdLst>
              <a:gd name="T0" fmla="*/ 84 w 125"/>
              <a:gd name="T1" fmla="*/ 42 h 182"/>
              <a:gd name="T2" fmla="*/ 42 w 125"/>
              <a:gd name="T3" fmla="*/ 0 h 182"/>
              <a:gd name="T4" fmla="*/ 0 w 125"/>
              <a:gd name="T5" fmla="*/ 42 h 182"/>
              <a:gd name="T6" fmla="*/ 116 w 125"/>
              <a:gd name="T7" fmla="*/ 182 h 182"/>
              <a:gd name="T8" fmla="*/ 95 w 125"/>
              <a:gd name="T9" fmla="*/ 142 h 182"/>
              <a:gd name="T10" fmla="*/ 125 w 125"/>
              <a:gd name="T11" fmla="*/ 97 h 182"/>
              <a:gd name="T12" fmla="*/ 84 w 125"/>
              <a:gd name="T13" fmla="*/ 4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5" h="182">
                <a:moveTo>
                  <a:pt x="84" y="42"/>
                </a:moveTo>
                <a:cubicBezTo>
                  <a:pt x="84" y="19"/>
                  <a:pt x="65" y="0"/>
                  <a:pt x="42" y="0"/>
                </a:cubicBezTo>
                <a:cubicBezTo>
                  <a:pt x="19" y="0"/>
                  <a:pt x="0" y="19"/>
                  <a:pt x="0" y="42"/>
                </a:cubicBezTo>
                <a:cubicBezTo>
                  <a:pt x="0" y="111"/>
                  <a:pt x="50" y="169"/>
                  <a:pt x="116" y="182"/>
                </a:cubicBezTo>
                <a:cubicBezTo>
                  <a:pt x="103" y="173"/>
                  <a:pt x="95" y="158"/>
                  <a:pt x="95" y="142"/>
                </a:cubicBezTo>
                <a:cubicBezTo>
                  <a:pt x="95" y="122"/>
                  <a:pt x="107" y="104"/>
                  <a:pt x="125" y="97"/>
                </a:cubicBezTo>
                <a:cubicBezTo>
                  <a:pt x="102" y="90"/>
                  <a:pt x="84" y="68"/>
                  <a:pt x="84" y="42"/>
                </a:cubicBezTo>
                <a:close/>
              </a:path>
            </a:pathLst>
          </a:custGeom>
          <a:solidFill>
            <a:srgbClr val="69A35B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24" name="Freeform 10"/>
          <p:cNvSpPr/>
          <p:nvPr>
            <p:custDataLst>
              <p:tags r:id="rId2"/>
            </p:custDataLst>
          </p:nvPr>
        </p:nvSpPr>
        <p:spPr bwMode="auto">
          <a:xfrm>
            <a:off x="3689838" y="1567365"/>
            <a:ext cx="2626243" cy="1807534"/>
          </a:xfrm>
          <a:custGeom>
            <a:avLst/>
            <a:gdLst>
              <a:gd name="T0" fmla="*/ 139 w 181"/>
              <a:gd name="T1" fmla="*/ 84 h 125"/>
              <a:gd name="T2" fmla="*/ 181 w 181"/>
              <a:gd name="T3" fmla="*/ 42 h 125"/>
              <a:gd name="T4" fmla="*/ 139 w 181"/>
              <a:gd name="T5" fmla="*/ 0 h 125"/>
              <a:gd name="T6" fmla="*/ 0 w 181"/>
              <a:gd name="T7" fmla="*/ 115 h 125"/>
              <a:gd name="T8" fmla="*/ 39 w 181"/>
              <a:gd name="T9" fmla="*/ 94 h 125"/>
              <a:gd name="T10" fmla="*/ 84 w 181"/>
              <a:gd name="T11" fmla="*/ 125 h 125"/>
              <a:gd name="T12" fmla="*/ 139 w 181"/>
              <a:gd name="T13" fmla="*/ 8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125">
                <a:moveTo>
                  <a:pt x="139" y="84"/>
                </a:moveTo>
                <a:cubicBezTo>
                  <a:pt x="162" y="84"/>
                  <a:pt x="181" y="65"/>
                  <a:pt x="181" y="42"/>
                </a:cubicBezTo>
                <a:cubicBezTo>
                  <a:pt x="181" y="19"/>
                  <a:pt x="162" y="0"/>
                  <a:pt x="139" y="0"/>
                </a:cubicBezTo>
                <a:cubicBezTo>
                  <a:pt x="70" y="0"/>
                  <a:pt x="12" y="50"/>
                  <a:pt x="0" y="115"/>
                </a:cubicBezTo>
                <a:cubicBezTo>
                  <a:pt x="8" y="103"/>
                  <a:pt x="23" y="94"/>
                  <a:pt x="39" y="94"/>
                </a:cubicBezTo>
                <a:cubicBezTo>
                  <a:pt x="60" y="94"/>
                  <a:pt x="77" y="107"/>
                  <a:pt x="84" y="125"/>
                </a:cubicBezTo>
                <a:cubicBezTo>
                  <a:pt x="91" y="101"/>
                  <a:pt x="113" y="84"/>
                  <a:pt x="139" y="84"/>
                </a:cubicBezTo>
                <a:close/>
              </a:path>
            </a:pathLst>
          </a:custGeom>
          <a:solidFill>
            <a:srgbClr val="1F74AD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A42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25" name="Freeform 11"/>
          <p:cNvSpPr/>
          <p:nvPr>
            <p:custDataLst>
              <p:tags r:id="rId3"/>
            </p:custDataLst>
          </p:nvPr>
        </p:nvSpPr>
        <p:spPr bwMode="auto">
          <a:xfrm>
            <a:off x="5954567" y="1588630"/>
            <a:ext cx="1818169" cy="2647508"/>
          </a:xfrm>
          <a:custGeom>
            <a:avLst/>
            <a:gdLst>
              <a:gd name="T0" fmla="*/ 41 w 125"/>
              <a:gd name="T1" fmla="*/ 140 h 182"/>
              <a:gd name="T2" fmla="*/ 83 w 125"/>
              <a:gd name="T3" fmla="*/ 182 h 182"/>
              <a:gd name="T4" fmla="*/ 125 w 125"/>
              <a:gd name="T5" fmla="*/ 140 h 182"/>
              <a:gd name="T6" fmla="*/ 10 w 125"/>
              <a:gd name="T7" fmla="*/ 0 h 182"/>
              <a:gd name="T8" fmla="*/ 31 w 125"/>
              <a:gd name="T9" fmla="*/ 40 h 182"/>
              <a:gd name="T10" fmla="*/ 0 w 125"/>
              <a:gd name="T11" fmla="*/ 84 h 182"/>
              <a:gd name="T12" fmla="*/ 41 w 125"/>
              <a:gd name="T13" fmla="*/ 14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5" h="182">
                <a:moveTo>
                  <a:pt x="41" y="140"/>
                </a:moveTo>
                <a:cubicBezTo>
                  <a:pt x="41" y="163"/>
                  <a:pt x="60" y="182"/>
                  <a:pt x="83" y="182"/>
                </a:cubicBezTo>
                <a:cubicBezTo>
                  <a:pt x="106" y="182"/>
                  <a:pt x="125" y="163"/>
                  <a:pt x="125" y="140"/>
                </a:cubicBezTo>
                <a:cubicBezTo>
                  <a:pt x="125" y="71"/>
                  <a:pt x="75" y="13"/>
                  <a:pt x="10" y="0"/>
                </a:cubicBezTo>
                <a:cubicBezTo>
                  <a:pt x="22" y="9"/>
                  <a:pt x="31" y="23"/>
                  <a:pt x="31" y="40"/>
                </a:cubicBezTo>
                <a:cubicBezTo>
                  <a:pt x="31" y="60"/>
                  <a:pt x="18" y="78"/>
                  <a:pt x="0" y="84"/>
                </a:cubicBezTo>
                <a:cubicBezTo>
                  <a:pt x="24" y="92"/>
                  <a:pt x="41" y="114"/>
                  <a:pt x="41" y="140"/>
                </a:cubicBezTo>
                <a:close/>
              </a:path>
            </a:pathLst>
          </a:custGeom>
          <a:solidFill>
            <a:srgbClr val="3498DB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A42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26" name="Freeform 13"/>
          <p:cNvSpPr/>
          <p:nvPr>
            <p:custDataLst>
              <p:tags r:id="rId4"/>
            </p:custDataLst>
          </p:nvPr>
        </p:nvSpPr>
        <p:spPr bwMode="auto">
          <a:xfrm>
            <a:off x="5103961" y="3874631"/>
            <a:ext cx="2636873" cy="1807534"/>
          </a:xfrm>
          <a:custGeom>
            <a:avLst/>
            <a:gdLst>
              <a:gd name="T0" fmla="*/ 42 w 182"/>
              <a:gd name="T1" fmla="*/ 41 h 125"/>
              <a:gd name="T2" fmla="*/ 0 w 182"/>
              <a:gd name="T3" fmla="*/ 83 h 125"/>
              <a:gd name="T4" fmla="*/ 42 w 182"/>
              <a:gd name="T5" fmla="*/ 125 h 125"/>
              <a:gd name="T6" fmla="*/ 182 w 182"/>
              <a:gd name="T7" fmla="*/ 9 h 125"/>
              <a:gd name="T8" fmla="*/ 142 w 182"/>
              <a:gd name="T9" fmla="*/ 31 h 125"/>
              <a:gd name="T10" fmla="*/ 98 w 182"/>
              <a:gd name="T11" fmla="*/ 0 h 125"/>
              <a:gd name="T12" fmla="*/ 42 w 182"/>
              <a:gd name="T13" fmla="*/ 4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" h="125">
                <a:moveTo>
                  <a:pt x="42" y="41"/>
                </a:moveTo>
                <a:cubicBezTo>
                  <a:pt x="19" y="41"/>
                  <a:pt x="0" y="60"/>
                  <a:pt x="0" y="83"/>
                </a:cubicBezTo>
                <a:cubicBezTo>
                  <a:pt x="0" y="106"/>
                  <a:pt x="19" y="125"/>
                  <a:pt x="42" y="125"/>
                </a:cubicBezTo>
                <a:cubicBezTo>
                  <a:pt x="112" y="125"/>
                  <a:pt x="169" y="75"/>
                  <a:pt x="182" y="9"/>
                </a:cubicBezTo>
                <a:cubicBezTo>
                  <a:pt x="173" y="22"/>
                  <a:pt x="159" y="31"/>
                  <a:pt x="142" y="31"/>
                </a:cubicBezTo>
                <a:cubicBezTo>
                  <a:pt x="122" y="31"/>
                  <a:pt x="104" y="18"/>
                  <a:pt x="98" y="0"/>
                </a:cubicBezTo>
                <a:cubicBezTo>
                  <a:pt x="90" y="23"/>
                  <a:pt x="68" y="41"/>
                  <a:pt x="42" y="41"/>
                </a:cubicBezTo>
                <a:close/>
              </a:path>
            </a:pathLst>
          </a:custGeom>
          <a:solidFill>
            <a:srgbClr val="1AA3AA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53A42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29" name="Oval 5"/>
          <p:cNvSpPr/>
          <p:nvPr>
            <p:custDataLst>
              <p:tags r:id="rId5"/>
            </p:custDataLst>
          </p:nvPr>
        </p:nvSpPr>
        <p:spPr>
          <a:xfrm>
            <a:off x="5391045" y="1833178"/>
            <a:ext cx="637954" cy="637954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01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31" name="Oval 16"/>
          <p:cNvSpPr/>
          <p:nvPr>
            <p:custDataLst>
              <p:tags r:id="rId6"/>
            </p:custDataLst>
          </p:nvPr>
        </p:nvSpPr>
        <p:spPr>
          <a:xfrm>
            <a:off x="5391045" y="4757133"/>
            <a:ext cx="637954" cy="637954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03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32" name="Oval 18"/>
          <p:cNvSpPr/>
          <p:nvPr>
            <p:custDataLst>
              <p:tags r:id="rId7"/>
            </p:custDataLst>
          </p:nvPr>
        </p:nvSpPr>
        <p:spPr>
          <a:xfrm>
            <a:off x="3935274" y="3294186"/>
            <a:ext cx="637954" cy="637954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04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33" name="Oval 19"/>
          <p:cNvSpPr/>
          <p:nvPr>
            <p:custDataLst>
              <p:tags r:id="rId8"/>
            </p:custDataLst>
          </p:nvPr>
        </p:nvSpPr>
        <p:spPr>
          <a:xfrm>
            <a:off x="6846814" y="3294186"/>
            <a:ext cx="637954" cy="637954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02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500327" y="1991283"/>
            <a:ext cx="780353" cy="777254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13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产品搭建</a:t>
            </a:r>
            <a:endParaRPr kumimoji="0" lang="zh-CN" altLang="en-US" b="1" i="0" u="none" strike="noStrike" kern="1200" cap="none" spc="13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10"/>
            </p:custDataLst>
          </p:nvPr>
        </p:nvSpPr>
        <p:spPr>
          <a:xfrm>
            <a:off x="4165196" y="4092251"/>
            <a:ext cx="781916" cy="777254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p>
            <a:pPr lvl="0">
              <a:lnSpc>
                <a:spcPct val="120000"/>
              </a:lnSpc>
              <a:defRPr/>
            </a:pPr>
            <a:r>
              <a:rPr lang="zh-CN" altLang="en-US" b="1" spc="130" dirty="0">
                <a:solidFill>
                  <a:prstClr val="white"/>
                </a:solidFill>
                <a:latin typeface="微软雅黑" charset="-122"/>
                <a:ea typeface="微软雅黑" charset="-122"/>
                <a:sym typeface="+mn-ea"/>
              </a:rPr>
              <a:t>元宇宙场景</a:t>
            </a:r>
            <a:endParaRPr lang="zh-CN" altLang="en-US" b="1" spc="13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11"/>
            </p:custDataLst>
          </p:nvPr>
        </p:nvSpPr>
        <p:spPr>
          <a:xfrm>
            <a:off x="6283375" y="4470440"/>
            <a:ext cx="760397" cy="728982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lvl="0">
              <a:lnSpc>
                <a:spcPct val="120000"/>
              </a:lnSpc>
              <a:defRPr/>
            </a:pPr>
            <a:r>
              <a:rPr lang="zh-CN" altLang="en-US" b="1" spc="130" dirty="0">
                <a:solidFill>
                  <a:prstClr val="white"/>
                </a:solidFill>
                <a:latin typeface="微软雅黑" charset="-122"/>
                <a:ea typeface="微软雅黑" charset="-122"/>
                <a:sym typeface="+mn-ea"/>
              </a:rPr>
              <a:t>人工智能</a:t>
            </a:r>
            <a:endParaRPr lang="zh-CN" altLang="en-US" b="1" spc="13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3" name="文本框 42"/>
          <p:cNvSpPr txBox="1"/>
          <p:nvPr>
            <p:custDataLst>
              <p:tags r:id="rId12"/>
            </p:custDataLst>
          </p:nvPr>
        </p:nvSpPr>
        <p:spPr>
          <a:xfrm>
            <a:off x="6509193" y="2471127"/>
            <a:ext cx="709577" cy="728982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lvl="0">
              <a:lnSpc>
                <a:spcPct val="120000"/>
              </a:lnSpc>
              <a:defRPr/>
            </a:pPr>
            <a:r>
              <a:rPr lang="zh-CN" altLang="en-US" b="1" spc="130" dirty="0">
                <a:solidFill>
                  <a:prstClr val="white"/>
                </a:solidFill>
                <a:latin typeface="微软雅黑" charset="-122"/>
                <a:ea typeface="微软雅黑" charset="-122"/>
              </a:rPr>
              <a:t>治理机制</a:t>
            </a:r>
            <a:endParaRPr lang="zh-CN" altLang="en-US" b="1" spc="130" dirty="0">
              <a:solidFill>
                <a:prstClr val="white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4" name="矩形 33"/>
          <p:cNvSpPr/>
          <p:nvPr>
            <p:custDataLst>
              <p:tags r:id="rId13"/>
            </p:custDataLst>
          </p:nvPr>
        </p:nvSpPr>
        <p:spPr>
          <a:xfrm>
            <a:off x="4666012" y="5737526"/>
            <a:ext cx="2029427" cy="411392"/>
          </a:xfrm>
          <a:prstGeom prst="rect">
            <a:avLst/>
          </a:prstGeom>
        </p:spPr>
        <p:txBody>
          <a:bodyPr wrap="square"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7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Amphi </a:t>
            </a:r>
            <a:r>
              <a:rPr kumimoji="0" lang="zh-CN" altLang="en-US" sz="770" b="1" i="0" u="none" strike="noStrike" kern="1200" cap="none" spc="300" normalizeH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微软雅黑" charset="-122"/>
                <a:ea typeface="微软雅黑" charset="-122"/>
              </a:rPr>
              <a:t>构成要素</a:t>
            </a:r>
            <a:endParaRPr kumimoji="0" lang="zh-CN" altLang="en-US" sz="770" b="1" i="0" u="none" strike="noStrike" kern="1200" cap="none" spc="300" normalizeH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微软雅黑" charset="-122"/>
              <a:ea typeface="微软雅黑" charset="-122"/>
            </a:endParaRPr>
          </a:p>
        </p:txBody>
      </p:sp>
      <p:grpSp>
        <p:nvGrpSpPr>
          <p:cNvPr id="35" name="组合 34"/>
          <p:cNvGrpSpPr/>
          <p:nvPr>
            <p:custDataLst>
              <p:tags r:id="rId14"/>
            </p:custDataLst>
          </p:nvPr>
        </p:nvGrpSpPr>
        <p:grpSpPr>
          <a:xfrm>
            <a:off x="5576833" y="6282064"/>
            <a:ext cx="207784" cy="47036"/>
            <a:chOff x="8106953" y="5518095"/>
            <a:chExt cx="207784" cy="47036"/>
          </a:xfrm>
          <a:solidFill>
            <a:sysClr val="window" lastClr="FFFFFF">
              <a:lumMod val="75000"/>
            </a:sysClr>
          </a:solidFill>
        </p:grpSpPr>
        <p:sp>
          <p:nvSpPr>
            <p:cNvPr id="36" name="椭圆 35"/>
            <p:cNvSpPr/>
            <p:nvPr>
              <p:custDataLst>
                <p:tags r:id="rId15"/>
              </p:custDataLst>
            </p:nvPr>
          </p:nvSpPr>
          <p:spPr>
            <a:xfrm>
              <a:off x="8267701" y="5518095"/>
              <a:ext cx="47036" cy="470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6"/>
              </p:custDataLst>
            </p:nvPr>
          </p:nvSpPr>
          <p:spPr>
            <a:xfrm>
              <a:off x="8187327" y="5518095"/>
              <a:ext cx="47036" cy="470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8" name="椭圆 37"/>
            <p:cNvSpPr/>
            <p:nvPr>
              <p:custDataLst>
                <p:tags r:id="rId17"/>
              </p:custDataLst>
            </p:nvPr>
          </p:nvSpPr>
          <p:spPr>
            <a:xfrm>
              <a:off x="8106953" y="5518095"/>
              <a:ext cx="47036" cy="470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3935730" cy="7778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forceAA="0" compatLnSpc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Aft>
                <a:spcPts val="1200"/>
              </a:spcAft>
            </a:pPr>
            <a:r>
              <a:rPr lang="en-US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Amphi launch plan</a:t>
            </a:r>
            <a:endParaRPr lang="en-US" sz="2800">
              <a:solidFill>
                <a:schemeClr val="lt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5816"/>
    </mc:Choice>
    <mc:Fallback>
      <p:transition advTm="158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/>
        </p:nvSpPr>
        <p:spPr>
          <a:xfrm>
            <a:off x="0" y="0"/>
            <a:ext cx="3408680" cy="6426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compatLnSpc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Aft>
                <a:spcPts val="1200"/>
              </a:spcAft>
            </a:pPr>
            <a:r>
              <a:rPr lang="en-US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语言服务行业现状</a:t>
            </a:r>
            <a:endParaRPr lang="en-US" sz="2800">
              <a:solidFill>
                <a:schemeClr val="lt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0920" y="3423920"/>
            <a:ext cx="9525" cy="9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7920" y="3550920"/>
            <a:ext cx="9525" cy="9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785" y="1519555"/>
            <a:ext cx="6680835" cy="3451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0775" y="5126990"/>
            <a:ext cx="2705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未来</a:t>
            </a:r>
            <a:r>
              <a:rPr lang="en-US" altLang="zh-CN"/>
              <a:t>5</a:t>
            </a:r>
            <a:r>
              <a:rPr lang="zh-CN" altLang="en-US"/>
              <a:t>年需求量逐步上升</a:t>
            </a:r>
            <a:endParaRPr lang="zh-CN" altLang="en-US"/>
          </a:p>
        </p:txBody>
      </p:sp>
    </p:spTree>
  </p:cSld>
  <p:clrMapOvr>
    <a:masterClrMapping/>
  </p:clrMapOvr>
  <p:transition advTm="599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490335" y="2055495"/>
            <a:ext cx="472249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ea typeface="黑体-简" panose="02000000000000000000" charset="-122"/>
                <a:sym typeface="+mn-ea"/>
              </a:rPr>
              <a:t>1. </a:t>
            </a:r>
            <a:r>
              <a:rPr lang="zh-CN" altLang="en-US" b="1">
                <a:latin typeface="Heiti SC Medium" panose="02000000000000000000" charset="-122"/>
                <a:ea typeface="Heiti SC Medium" panose="02000000000000000000" charset="-122"/>
                <a:sym typeface="+mn-ea"/>
              </a:rPr>
              <a:t>全球化趋势显著：</a:t>
            </a:r>
            <a:r>
              <a:rPr lang="zh-CN" altLang="en-US">
                <a:ea typeface="黑体-简" panose="02000000000000000000" charset="-122"/>
                <a:sym typeface="+mn-ea"/>
              </a:rPr>
              <a:t>本地化翻译需求量 </a:t>
            </a:r>
            <a:r>
              <a:rPr lang="en-US" altLang="zh-CN">
                <a:ea typeface="黑体-简" panose="02000000000000000000" charset="-122"/>
                <a:sym typeface="+mn-ea"/>
              </a:rPr>
              <a:t>98.1% </a:t>
            </a:r>
            <a:r>
              <a:rPr lang="zh-CN" altLang="en-US">
                <a:ea typeface="黑体-简" panose="02000000000000000000" charset="-122"/>
                <a:sym typeface="+mn-ea"/>
              </a:rPr>
              <a:t>（本地化的要素是需要本地国籍、相关领域的翻译者）</a:t>
            </a:r>
            <a:endParaRPr lang="zh-CN" altLang="en-US">
              <a:ea typeface="黑体-简" panose="02000000000000000000" charset="-122"/>
            </a:endParaRPr>
          </a:p>
          <a:p>
            <a:endParaRPr lang="zh-CN" altLang="en-US">
              <a:ea typeface="黑体-简" panose="02000000000000000000" charset="-122"/>
            </a:endParaRPr>
          </a:p>
          <a:p>
            <a:r>
              <a:rPr lang="en-US" altLang="zh-CN">
                <a:ea typeface="黑体-简" panose="02000000000000000000" charset="-122"/>
                <a:sym typeface="+mn-ea"/>
              </a:rPr>
              <a:t>2. </a:t>
            </a:r>
            <a:r>
              <a:rPr lang="zh-CN" altLang="en-US" b="1">
                <a:latin typeface="Heiti SC Medium" panose="02000000000000000000" charset="-122"/>
                <a:ea typeface="Heiti SC Medium" panose="02000000000000000000" charset="-122"/>
                <a:sym typeface="+mn-ea"/>
              </a:rPr>
              <a:t>远程办公必要性：</a:t>
            </a:r>
            <a:r>
              <a:rPr lang="zh-CN" altLang="en-US">
                <a:ea typeface="黑体-简" panose="02000000000000000000" charset="-122"/>
                <a:sym typeface="+mn-ea"/>
              </a:rPr>
              <a:t>口译服务需求量上升到第</a:t>
            </a:r>
            <a:r>
              <a:rPr lang="en-US" altLang="zh-CN">
                <a:ea typeface="黑体-简" panose="02000000000000000000" charset="-122"/>
                <a:sym typeface="+mn-ea"/>
              </a:rPr>
              <a:t>8</a:t>
            </a:r>
            <a:r>
              <a:rPr lang="zh-CN" altLang="en-US">
                <a:ea typeface="黑体-简" panose="02000000000000000000" charset="-122"/>
                <a:sym typeface="+mn-ea"/>
              </a:rPr>
              <a:t>位</a:t>
            </a:r>
            <a:endParaRPr lang="en-US" altLang="zh-CN">
              <a:ea typeface="黑体-简" panose="02000000000000000000" charset="-122"/>
              <a:sym typeface="+mn-ea"/>
            </a:endParaRPr>
          </a:p>
          <a:p>
            <a:endParaRPr lang="en-US" altLang="zh-CN">
              <a:ea typeface="黑体-简" panose="02000000000000000000" charset="-122"/>
            </a:endParaRPr>
          </a:p>
          <a:p>
            <a:r>
              <a:rPr lang="en-US" altLang="zh-CN">
                <a:ea typeface="黑体-简" panose="02000000000000000000" charset="-122"/>
                <a:sym typeface="+mn-ea"/>
              </a:rPr>
              <a:t>3. </a:t>
            </a:r>
            <a:r>
              <a:rPr lang="en-US" altLang="zh-CN" b="1">
                <a:ea typeface="黑体-简" panose="02000000000000000000" charset="-122"/>
                <a:sym typeface="+mn-ea"/>
              </a:rPr>
              <a:t>AI</a:t>
            </a:r>
            <a:r>
              <a:rPr lang="zh-CN" altLang="en-US" b="1">
                <a:ea typeface="黑体-简" panose="02000000000000000000" charset="-122"/>
                <a:sym typeface="+mn-ea"/>
              </a:rPr>
              <a:t>的必要性：</a:t>
            </a:r>
            <a:r>
              <a:rPr lang="zh-CN" altLang="en-US">
                <a:ea typeface="黑体-简" panose="02000000000000000000" charset="-122"/>
                <a:sym typeface="+mn-ea"/>
              </a:rPr>
              <a:t>机翻</a:t>
            </a:r>
            <a:r>
              <a:rPr lang="en-US" altLang="zh-CN">
                <a:ea typeface="黑体-简" panose="02000000000000000000" charset="-122"/>
                <a:sym typeface="+mn-ea"/>
              </a:rPr>
              <a:t>+</a:t>
            </a:r>
            <a:r>
              <a:rPr lang="zh-CN" altLang="en-US">
                <a:ea typeface="黑体-简" panose="02000000000000000000" charset="-122"/>
                <a:sym typeface="+mn-ea"/>
              </a:rPr>
              <a:t>人工校对成了一种大量的需求</a:t>
            </a:r>
            <a:r>
              <a:rPr lang="en-US" altLang="zh-CN">
                <a:ea typeface="黑体-简" panose="02000000000000000000" charset="-122"/>
                <a:sym typeface="+mn-ea"/>
              </a:rPr>
              <a:t>79%</a:t>
            </a:r>
            <a:endParaRPr lang="en-US" altLang="zh-CN">
              <a:ea typeface="黑体-简" panose="02000000000000000000" charset="-122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3500755" cy="7334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74320" tIns="45720" rIns="274320" bIns="45720" numCol="1" spcCol="0" rtlCol="0" fromWordArt="0" anchor="ctr" anchorCtr="0" forceAA="0" compatLnSpc="1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Aft>
                <a:spcPts val="1200"/>
              </a:spcAft>
            </a:pPr>
            <a:r>
              <a:rPr lang="en-US" sz="2800">
                <a:solidFill>
                  <a:schemeClr val="lt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语言服务行业现状</a:t>
            </a:r>
            <a:endParaRPr lang="en-US" sz="2800">
              <a:solidFill>
                <a:schemeClr val="lt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340" y="1229995"/>
            <a:ext cx="5318760" cy="50374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86485" y="1353185"/>
            <a:ext cx="5378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charset="0"/>
                <a:ea typeface="宋体" charset="0"/>
                <a:cs typeface="Arial" panose="020B0604020202090204" pitchFamily="34" charset="0"/>
              </a:rPr>
              <a:t>＊</a:t>
            </a:r>
            <a:endParaRPr lang="zh-CN" altLang="en-US">
              <a:solidFill>
                <a:srgbClr val="FF0000"/>
              </a:solidFill>
              <a:latin typeface="宋体" charset="0"/>
              <a:ea typeface="宋体" charset="0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18235" y="1137920"/>
            <a:ext cx="1295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charset="0"/>
                <a:ea typeface="宋体" charset="0"/>
                <a:cs typeface="Arial" panose="020B0604020202090204" pitchFamily="34" charset="0"/>
              </a:rPr>
              <a:t>＊</a:t>
            </a:r>
            <a:endParaRPr lang="zh-CN" altLang="en-US">
              <a:solidFill>
                <a:srgbClr val="FF0000"/>
              </a:solidFill>
              <a:latin typeface="宋体" charset="0"/>
              <a:ea typeface="宋体" charset="0"/>
              <a:cs typeface="Arial" panose="020B0604020202090204" pitchFamily="34" charset="0"/>
            </a:endParaRPr>
          </a:p>
          <a:p>
            <a:endParaRPr lang="zh-CN" altLang="en-US">
              <a:solidFill>
                <a:srgbClr val="FF0000"/>
              </a:solidFill>
              <a:latin typeface="宋体" charset="0"/>
              <a:ea typeface="宋体" charset="0"/>
              <a:cs typeface="Arial" panose="020B060402020209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63320" y="2612390"/>
            <a:ext cx="1295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charset="0"/>
                <a:ea typeface="宋体" charset="0"/>
                <a:cs typeface="Arial" panose="020B0604020202090204" pitchFamily="34" charset="0"/>
              </a:rPr>
              <a:t>＊</a:t>
            </a:r>
            <a:endParaRPr lang="zh-CN" altLang="en-US">
              <a:solidFill>
                <a:srgbClr val="FF0000"/>
              </a:solidFill>
              <a:latin typeface="宋体" charset="0"/>
              <a:ea typeface="宋体" charset="0"/>
              <a:cs typeface="Arial" panose="020B0604020202090204" pitchFamily="34" charset="0"/>
            </a:endParaRPr>
          </a:p>
          <a:p>
            <a:endParaRPr lang="zh-CN" altLang="en-US">
              <a:solidFill>
                <a:srgbClr val="FF0000"/>
              </a:solidFill>
              <a:latin typeface="宋体" charset="0"/>
              <a:ea typeface="宋体" charset="0"/>
              <a:cs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63320" y="2839085"/>
            <a:ext cx="1295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宋体" charset="0"/>
                <a:ea typeface="宋体" charset="0"/>
                <a:cs typeface="Arial" panose="020B0604020202090204" pitchFamily="34" charset="0"/>
              </a:rPr>
              <a:t>＊</a:t>
            </a:r>
            <a:endParaRPr lang="zh-CN" altLang="en-US">
              <a:solidFill>
                <a:srgbClr val="FF0000"/>
              </a:solidFill>
              <a:latin typeface="宋体" charset="0"/>
              <a:ea typeface="宋体" charset="0"/>
              <a:cs typeface="Arial" panose="020B0604020202090204" pitchFamily="34" charset="0"/>
            </a:endParaRPr>
          </a:p>
          <a:p>
            <a:endParaRPr lang="zh-CN" altLang="en-US">
              <a:solidFill>
                <a:srgbClr val="FF0000"/>
              </a:solidFill>
              <a:latin typeface="宋体" charset="0"/>
              <a:ea typeface="宋体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advTm="36172"/>
</p:sld>
</file>

<file path=ppt/tags/tag1.xml><?xml version="1.0" encoding="utf-8"?>
<p:tagLst xmlns:p="http://schemas.openxmlformats.org/presentationml/2006/main">
  <p:tag name="KSO_WM_BEAUTIFY_FLAG" val="#wm#"/>
  <p:tag name="KSO_WM_TEMPLATE_CATEGORY" val="diagram"/>
  <p:tag name="KSO_WM_TEMPLATE_INDEX" val="20199035"/>
</p:tagLst>
</file>

<file path=ppt/tags/tag1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1_1"/>
  <p:tag name="KSO_WM_UNIT_ID" val="diagram20199035_2*q_h_a*1_1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PRESET_TEXT" val="添加&#13;标题"/>
  <p:tag name="KSO_WM_UNIT_VALUE" val="4"/>
  <p:tag name="KSO_WM_UNIT_USESOURCEFORMAT_APPLY" val="1"/>
</p:tagLst>
</file>

<file path=ppt/tags/tag1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2_1"/>
  <p:tag name="KSO_WM_UNIT_ID" val="diagram20199035_2*q_h_a*1_2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PRESET_TEXT" val="添加&#13;标题"/>
  <p:tag name="KSO_WM_UNIT_VALUE" val="4"/>
  <p:tag name="KSO_WM_UNIT_USESOURCEFORMAT_APPLY" val="1"/>
</p:tagLst>
</file>

<file path=ppt/tags/tag1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3_1"/>
  <p:tag name="KSO_WM_UNIT_ID" val="diagram20199035_2*q_h_a*1_3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PRESET_TEXT" val="添加&#13;标题"/>
  <p:tag name="KSO_WM_UNIT_VALUE" val="4"/>
  <p:tag name="KSO_WM_UNIT_USESOURCEFORMAT_APPLY" val="1"/>
</p:tagLst>
</file>

<file path=ppt/tags/tag1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a"/>
  <p:tag name="KSO_WM_UNIT_INDEX" val="1_4_1"/>
  <p:tag name="KSO_WM_UNIT_ID" val="diagram20199035_2*q_h_a*1_4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PRESET_TEXT" val="添加&#13;标题"/>
  <p:tag name="KSO_WM_UNIT_VALUE" val="4"/>
  <p:tag name="KSO_WM_UNIT_USESOURCEFORMAT_APPLY" val="1"/>
</p:tagLst>
</file>

<file path=ppt/tags/tag14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a"/>
  <p:tag name="KSO_WM_UNIT_INDEX" val="1_1"/>
  <p:tag name="KSO_WM_UNIT_ID" val="diagram20199035_2*q_a*1_1"/>
  <p:tag name="KSO_WM_TEMPLATE_CATEGORY" val="diagram"/>
  <p:tag name="KSO_WM_TEMPLATE_INDEX" val="20199035"/>
  <p:tag name="KSO_WM_UNIT_LAYERLEVEL" val="1_1"/>
  <p:tag name="KSO_WM_TAG_VERSION" val="1.0"/>
  <p:tag name="KSO_WM_BEAUTIFY_FLAG" val="#wm#"/>
  <p:tag name="KSO_WM_UNIT_PRESET_TEXT" val="添加标题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1"/>
  <p:tag name="KSO_WM_UNIT_ID" val="diagram20199035_2*q_i*1_1"/>
  <p:tag name="KSO_WM_TEMPLATE_CATEGORY" val="diagram"/>
  <p:tag name="KSO_WM_TEMPLATE_INDEX" val="20199035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2"/>
  <p:tag name="KSO_WM_UNIT_ID" val="diagram20199035_2*q_i*1_2"/>
  <p:tag name="KSO_WM_TEMPLATE_CATEGORY" val="diagram"/>
  <p:tag name="KSO_WM_TEMPLATE_INDEX" val="20199035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3"/>
  <p:tag name="KSO_WM_UNIT_ID" val="diagram20199035_2*q_i*1_3"/>
  <p:tag name="KSO_WM_TEMPLATE_CATEGORY" val="diagram"/>
  <p:tag name="KSO_WM_TEMPLATE_INDEX" val="20199035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i"/>
  <p:tag name="KSO_WM_UNIT_INDEX" val="1_4"/>
  <p:tag name="KSO_WM_UNIT_ID" val="diagram20199035_2*q_i*1_4"/>
  <p:tag name="KSO_WM_TEMPLATE_CATEGORY" val="diagram"/>
  <p:tag name="KSO_WM_TEMPLATE_INDEX" val="20199035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USESOURCEFORMAT_APPLY" val="1"/>
</p:tagLst>
</file>

<file path=ppt/tags/tag19.xml><?xml version="1.0" encoding="utf-8"?>
<p:tagLst xmlns:p="http://schemas.openxmlformats.org/presentationml/2006/main">
  <p:tag name="KSO_WM_SLIDE_ID" val="diagram20199035_2"/>
  <p:tag name="KSO_WM_TEMPLATE_SUBCATEGORY" val="0"/>
  <p:tag name="KSO_WM_SLIDE_ITEM_CNT" val="4"/>
  <p:tag name="KSO_WM_SLIDE_INDEX" val="2"/>
  <p:tag name="KSO_WM_TAG_VERSION" val="1.0"/>
  <p:tag name="KSO_WM_BEAUTIFY_FLAG" val="#wm#"/>
  <p:tag name="KSO_WM_TEMPLATE_CATEGORY" val="diagram"/>
  <p:tag name="KSO_WM_TEMPLATE_INDEX" val="20199035"/>
  <p:tag name="KSO_WM_SLIDE_TYPE" val="text"/>
  <p:tag name="KSO_WM_SLIDE_SUBTYPE" val="diag"/>
  <p:tag name="KSO_WM_SLIDE_SIZE" val="324.837*374.94"/>
  <p:tag name="KSO_WM_SLIDE_POSITION" val="551.99*98.7646"/>
  <p:tag name="KSO_WM_DIAGRAM_GROUP_CODE" val="q1-1"/>
  <p:tag name="KSO_WM_SLIDE_DIAGTYPE" val="q"/>
  <p:tag name="KSO_WM_SLIDE_LAYOUT" val="a_f_q"/>
  <p:tag name="KSO_WM_SLIDE_LAYOUT_CNT" val="1_2_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1"/>
  <p:tag name="KSO_WM_UNIT_ID" val="diagram20199035_2*q_h_i*1_4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0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160476_3*m_i*1_1"/>
  <p:tag name="KSO_WM_TEMPLATE_CATEGORY" val="diagram"/>
  <p:tag name="KSO_WM_TEMPLATE_INDEX" val="160476"/>
  <p:tag name="KSO_WM_UNIT_LAYERLEVEL" val="1_1"/>
  <p:tag name="KSO_WM_TAG_VERSION" val="1.0"/>
  <p:tag name="KSO_WM_BEAUTIFY_FLAG" val="#wm#"/>
  <p:tag name="KSO_WM_UNIT_LINE_FORE_SCHEMECOLOR_INDEX" val="6"/>
  <p:tag name="KSO_WM_UNIT_LINE_FILL_TYPE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160476_3*m_h_i*1_1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22.xml><?xml version="1.0" encoding="utf-8"?>
<p:tagLst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160476_3*m_h_f*1_1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160476_3*m_h_i*1_2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24.xml><?xml version="1.0" encoding="utf-8"?>
<p:tagLst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160476_3*m_h_f*1_2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160476_3*m_h_i*1_3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LINE_FORE_SCHEMECOLOR_INDEX" val="6"/>
  <p:tag name="KSO_WM_UNIT_LINE_FILL_TYPE" val="2"/>
</p:tagLst>
</file>

<file path=ppt/tags/tag26.xml><?xml version="1.0" encoding="utf-8"?>
<p:tagLst xmlns:p="http://schemas.openxmlformats.org/presentationml/2006/main">
  <p:tag name="KSO_WM_UNIT_SUBTYPE" val="a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160476_3*m_h_f*1_3_1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PRESET_TEXT" val="添加标题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2"/>
  <p:tag name="KSO_WM_UNIT_ID" val="diagram160476_3*m_h_i*1_1_2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2"/>
  <p:tag name="KSO_WM_UNIT_ID" val="diagram160476_3*m_h_i*1_2_2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2"/>
  <p:tag name="KSO_WM_UNIT_ID" val="diagram160476_3*m_h_i*1_3_2"/>
  <p:tag name="KSO_WM_TEMPLATE_CATEGORY" val="diagram"/>
  <p:tag name="KSO_WM_TEMPLATE_INDEX" val="16047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1"/>
  <p:tag name="KSO_WM_UNIT_ID" val="diagram20199035_2*q_h_i*1_1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USESOURCEFORMAT_APPLY" val="1"/>
</p:tagLst>
</file>

<file path=ppt/tags/tag30.xml><?xml version="1.0" encoding="utf-8"?>
<p:tagLst xmlns:p="http://schemas.openxmlformats.org/presentationml/2006/main">
  <p:tag name="KSO_WM_UNIT_TABLE_BEAUTIFY" val="smartTable{7a556ea5-953a-44e3-96d0-25bf7166bad8}"/>
  <p:tag name="TABLE_ENDDRAG_ORIGIN_RECT" val="676*317"/>
  <p:tag name="TABLE_ENDDRAG_RECT" val="131*128*676*27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1"/>
  <p:tag name="KSO_WM_UNIT_ID" val="diagram20199035_2*q_h_i*1_2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USESOURCEFORMAT_APPLY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1"/>
  <p:tag name="KSO_WM_UNIT_ID" val="diagram20199035_2*q_h_i*1_3_1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USESOURCEFORMAT_APPLY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1_2"/>
  <p:tag name="KSO_WM_UNIT_ID" val="diagram20199035_2*q_h_i*1_1_2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3_2"/>
  <p:tag name="KSO_WM_UNIT_ID" val="diagram20199035_2*q_h_i*1_3_2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4_2"/>
  <p:tag name="KSO_WM_UNIT_ID" val="diagram20199035_2*q_h_i*1_4_2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q1-1"/>
  <p:tag name="KSO_WM_UNIT_TYPE" val="q_h_i"/>
  <p:tag name="KSO_WM_UNIT_INDEX" val="1_2_2"/>
  <p:tag name="KSO_WM_UNIT_ID" val="diagram20199035_2*q_h_i*1_2_2"/>
  <p:tag name="KSO_WM_TEMPLATE_CATEGORY" val="diagram"/>
  <p:tag name="KSO_WM_TEMPLATE_INDEX" val="2019903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1044</Words>
  <Application>WPS 演示</Application>
  <PresentationFormat>宽屏</PresentationFormat>
  <Paragraphs>190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方正书宋_GBK</vt:lpstr>
      <vt:lpstr>Wingdings</vt:lpstr>
      <vt:lpstr>黑体-简</vt:lpstr>
      <vt:lpstr>Segoe UI Semilight</vt:lpstr>
      <vt:lpstr>苹方-简</vt:lpstr>
      <vt:lpstr>微软雅黑</vt:lpstr>
      <vt:lpstr>汉仪旗黑</vt:lpstr>
      <vt:lpstr>微软雅黑</vt:lpstr>
      <vt:lpstr>Heiti SC Medium</vt:lpstr>
      <vt:lpstr>宋体</vt:lpstr>
      <vt:lpstr>Heiti SC Light</vt:lpstr>
      <vt:lpstr>Arial</vt:lpstr>
      <vt:lpstr>MS PGothic</vt:lpstr>
      <vt:lpstr>黑体</vt:lpstr>
      <vt:lpstr>Calibri</vt:lpstr>
      <vt:lpstr>Helvetica Neue</vt:lpstr>
      <vt:lpstr>Arial Unicode MS</vt:lpstr>
      <vt:lpstr>汉仪书宋二KW</vt:lpstr>
      <vt:lpstr>Calibri Light</vt:lpstr>
      <vt:lpstr>汉仪中黑KW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kimcai</dc:creator>
  <cp:lastModifiedBy>kimcai</cp:lastModifiedBy>
  <cp:revision>137</cp:revision>
  <dcterms:created xsi:type="dcterms:W3CDTF">2022-12-17T17:49:10Z</dcterms:created>
  <dcterms:modified xsi:type="dcterms:W3CDTF">2022-12-17T17:49:10Z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